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302" r:id="rId3"/>
    <p:sldId id="403" r:id="rId4"/>
    <p:sldId id="409" r:id="rId5"/>
    <p:sldId id="404" r:id="rId6"/>
    <p:sldId id="396" r:id="rId7"/>
    <p:sldId id="397" r:id="rId8"/>
    <p:sldId id="408" r:id="rId9"/>
    <p:sldId id="398" r:id="rId10"/>
    <p:sldId id="399" r:id="rId11"/>
    <p:sldId id="405" r:id="rId12"/>
    <p:sldId id="402" r:id="rId13"/>
    <p:sldId id="400" r:id="rId14"/>
    <p:sldId id="406" r:id="rId15"/>
    <p:sldId id="407" r:id="rId16"/>
    <p:sldId id="410" r:id="rId17"/>
    <p:sldId id="376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halkduster" panose="020B0604020202020204" charset="0"/>
      <p:regular r:id="rId24"/>
    </p:embeddedFont>
    <p:embeddedFont>
      <p:font typeface="Ink Free" panose="03080402000500000000" pitchFamily="66" charset="0"/>
      <p:regular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4" autoAdjust="0"/>
    <p:restoredTop sz="85578"/>
  </p:normalViewPr>
  <p:slideViewPr>
    <p:cSldViewPr snapToGrid="0">
      <p:cViewPr varScale="1">
        <p:scale>
          <a:sx n="58" d="100"/>
          <a:sy n="58" d="100"/>
        </p:scale>
        <p:origin x="852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46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5181-6CF5-45F7-A87A-E0E0B1FD7549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37F07-1250-4CCE-B198-1B2887014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70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19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an example of a code review on a pull request. The pull request model encourages project maintainers to review a pull request (patch) being submitted. Code review interfaces like GitHub’s make clear who is the author of the code, and who is otherwise a contributor to the repository.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74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25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31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motivation: “force developers to write code that other developers could understand”</a:t>
            </a:r>
          </a:p>
          <a:p>
            <a:r>
              <a:rPr lang="en-US" dirty="0"/>
              <a:t>Found many other benefits, depending on the role of the team member.</a:t>
            </a:r>
          </a:p>
          <a:p>
            <a:r>
              <a:rPr lang="en-US" dirty="0"/>
              <a:t>(read slide – black text is the roles, color coding shows the same goal/benefit)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82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code quality attributes that are hard to automatically check: security, compliance, scalability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73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09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07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48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A formal code inspection is a heavyweight process, usually called for by strict standards and there’s a detailed paper trail to be produced.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91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9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1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Study compared code reviews that had been previously reviewed by the author (“with preparation”) from those where authors claim to have not done any self-review (“without preparation”)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20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7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937F07-1250-4CCE-B198-1B2887014F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00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F7219-6BA5-47F5-B7F1-6B0D754E2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0" y="665163"/>
            <a:ext cx="10814539" cy="23876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56012-95F5-425E-AD5B-78B7ACF1E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60" y="3237828"/>
            <a:ext cx="1012874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3B56B6-995F-4046-9C61-053D0E27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A64DE-480B-420F-9649-4F8E696E08E0}" type="datetime1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E065-1B81-411E-9A3E-A77A78A3A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F6926-26F3-46DC-9948-0AFC9748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B7E862F-A43D-4114-BCB5-88FBB072B5E3}"/>
              </a:ext>
            </a:extLst>
          </p:cNvPr>
          <p:cNvCxnSpPr/>
          <p:nvPr userDrawn="1"/>
        </p:nvCxnSpPr>
        <p:spPr>
          <a:xfrm>
            <a:off x="539260" y="3055777"/>
            <a:ext cx="108145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79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C82A-A252-4658-90F3-CD841E69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56BDDE-3FD4-4076-B384-750403C8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16770-ADA8-4EC3-8F93-CD06C87E7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16D0-8311-4107-9726-6B805E7D05BA}" type="datetime1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A9407-A07E-4CD6-8B79-2C5C32D3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D9943-4565-4756-87D7-A459B5D6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5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6161F6-0B3C-4567-ADE2-6CD20FC7B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F20CE-3E28-49C5-A941-80470819E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65335-11AE-43FA-B4FF-7C5C91A9C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557A-5C88-417A-A763-5AC779462A5F}" type="datetime1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DB1C4-4B7A-48D9-8638-70DF828B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DD15E-A1E1-4C0C-A962-2AD1B80C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978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1" name="Body Level One…"/>
          <p:cNvSpPr txBox="1">
            <a:spLocks noGrp="1"/>
          </p:cNvSpPr>
          <p:nvPr>
            <p:ph type="body" idx="1"/>
          </p:nvPr>
        </p:nvSpPr>
        <p:spPr>
          <a:xfrm>
            <a:off x="535782" y="1562695"/>
            <a:ext cx="8786527" cy="4688086"/>
          </a:xfrm>
          <a:prstGeom prst="rect">
            <a:avLst/>
          </a:prstGeom>
        </p:spPr>
        <p:txBody>
          <a:bodyPr/>
          <a:lstStyle>
            <a:lvl1pPr marL="257166" indent="-257166">
              <a:defRPr>
                <a:solidFill>
                  <a:schemeClr val="tx1"/>
                </a:solidFill>
              </a:defRPr>
            </a:lvl1pPr>
            <a:lvl2pPr marL="514332" indent="-257166">
              <a:spcBef>
                <a:spcPts val="1125"/>
              </a:spcBef>
              <a:defRPr>
                <a:solidFill>
                  <a:schemeClr val="tx1"/>
                </a:solidFill>
              </a:defRPr>
            </a:lvl2pPr>
            <a:lvl3pPr marL="707206" indent="-257166">
              <a:spcBef>
                <a:spcPts val="562"/>
              </a:spcBef>
              <a:defRPr sz="2812">
                <a:solidFill>
                  <a:schemeClr val="tx1"/>
                </a:solidFill>
              </a:defRPr>
            </a:lvl3pPr>
            <a:lvl4pPr marL="900080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4pPr>
            <a:lvl5pPr marL="1092955" indent="-257166">
              <a:spcBef>
                <a:spcPts val="0"/>
              </a:spcBef>
              <a:defRPr sz="2812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447360" y="6405248"/>
            <a:ext cx="278388" cy="274159"/>
          </a:xfrm>
          <a:prstGeom prst="rect">
            <a:avLst/>
          </a:prstGeom>
        </p:spPr>
        <p:txBody>
          <a:bodyPr/>
          <a:lstStyle/>
          <a:p>
            <a:pPr defTabSz="547695">
              <a:defRPr/>
            </a:pPr>
            <a:fld id="{86CB4B4D-7CA3-9044-876B-883B54F8677D}" type="slidenum">
              <a:rPr lang="en-US" smtClean="0"/>
              <a:pPr defTabSz="547695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9803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C750D-385B-4340-80D6-9B052AFB3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752EB-722E-4ED5-8E4A-83E134B1F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788734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38D97-33FE-455F-99C1-5F94F8FE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FD4-467E-4EDE-93EA-052F5B39A4E5}" type="datetime1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71F14-9B49-4770-95DB-8F666E2A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E3BF3-5975-4AB7-B4BC-3D066499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0E7402-9AD9-47A7-9A7C-9E2D251980C6}"/>
              </a:ext>
            </a:extLst>
          </p:cNvPr>
          <p:cNvCxnSpPr/>
          <p:nvPr userDrawn="1"/>
        </p:nvCxnSpPr>
        <p:spPr>
          <a:xfrm>
            <a:off x="838200" y="142905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3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E102D-7499-4BDC-8BA2-825474D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50BCC-FEA6-4C8B-92DD-12ECC6BE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76A10-0098-476E-99F2-6C7151D25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CBE2-D5BE-47AC-ADC2-9CDFC1D0CF90}" type="datetime1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29B59-28A4-457E-A9FE-D43E630E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126F7-7826-4EEA-BCF7-F8DB1CCC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4FB97FE-BFE6-42A0-A36F-BB63DB3E7E5E}"/>
              </a:ext>
            </a:extLst>
          </p:cNvPr>
          <p:cNvCxnSpPr/>
          <p:nvPr userDrawn="1"/>
        </p:nvCxnSpPr>
        <p:spPr>
          <a:xfrm>
            <a:off x="831850" y="4562475"/>
            <a:ext cx="105219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08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AF8A4-82FA-4F62-BD67-4673378FC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0252-C68E-46D7-AAA5-ABB7CE5E3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52B70-F8CF-48C4-AE1C-C9CF7101D0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002AF-9677-413A-B99A-8C8BE955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7EDB1-CE74-4951-85A2-0B01C2128E28}" type="datetime1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BD4DCA-3AF1-43DA-9E55-2BF67A618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3AD69-C005-4694-9D91-F1A980961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5F67E-03A6-4630-A98D-6CACA3FBDDE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7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34C9-6E2F-41F7-9D31-6E37FA5B4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BFBC22-43A4-440D-AAD7-465FAB57B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BEFE43-C4CC-4FF0-B176-0C879EF27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20B2B-FD99-4575-BC29-4A9B8A50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7A5329-47DA-4A08-8E7B-D898E11B7C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8467-E7C4-4D3F-99C5-6D3AC3B22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7EB92-A5C2-4807-A9DC-9EDE6CBFB241}" type="datetime1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A2D386-C960-49F4-8E0B-5A602B21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938FD-9718-4972-A4A8-237B1A211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1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29689-97C8-4C74-9DA9-41C0380CB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79868A-EEF3-4A9B-8549-9BADCF283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55A0-C911-4F03-82FC-7E5926047D46}" type="datetime1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E0DFD-410D-4C41-9994-4C58047D5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0F3D0-5AE9-4747-A0A6-354F0667F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0EEB6-6E3B-42EF-B771-796D5DACD6D4}"/>
              </a:ext>
            </a:extLst>
          </p:cNvPr>
          <p:cNvCxnSpPr/>
          <p:nvPr userDrawn="1"/>
        </p:nvCxnSpPr>
        <p:spPr>
          <a:xfrm>
            <a:off x="838200" y="1325563"/>
            <a:ext cx="10515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E7A444-7D99-4911-9642-3917FA60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7EE0-7771-4CD5-9B2B-3550753A54A1}" type="datetime1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82BF4-8CCE-40F5-87BF-30A8215B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281BF9-93A3-4F18-ADE7-E0E4F974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55BC0-2C78-4530-B512-097E3FFC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8D3CA-F128-4EAA-A043-41667828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EE186-B06D-4105-84EF-95DBBCFDA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086144-00CA-4143-8DA2-416236D7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18B3-0E87-4416-A9B8-D891968C2727}" type="datetime1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8B172-43F1-4139-BF32-2DEDF278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CB3DF-517A-4E87-8D32-82F85C398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43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D2A09-5B90-4641-93CD-8F57AD557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350F3-B3CE-4CFF-8DA5-52A7B3D17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6664C-6D02-4CF4-9578-EE17046F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29906-37E8-4C3E-9239-E2780C694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76A42-A091-4468-A075-64A31BE59948}" type="datetime1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F4D540-F8F7-41A2-9AF8-CA9DC367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0D207D-A9AE-4993-85BC-0A490AE0C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06F07A-0B22-4914-812A-DBA02B479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B9C33-4FFB-4197-A3C1-E6E3EB58E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5E0F7-CC95-4DF1-9224-82B2702A27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97E8-DDEE-43F1-8D9B-F8A1E11DE488}" type="datetime1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761D0-ED27-4802-A5F0-EFD89884E1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E668E-F846-4B39-92B8-B429C92F7F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37917-FD3A-4669-9018-DA04BCDD3D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7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oreilly.com/library/view/software-engineering-at/9781492082781/ch09.html#code_review-id0000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65BC5-92E6-4F5A-B981-1C5EE9758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200">
                <a:sym typeface="Helvetica Neue" charset="0"/>
              </a:rPr>
              <a:t>CS 4530</a:t>
            </a:r>
            <a:r>
              <a:rPr lang="en-US" altLang="en-US" sz="3200" dirty="0">
                <a:sym typeface="Helvetica Neue" charset="0"/>
              </a:rPr>
              <a:t>: Fundamentals of Software Engineering</a:t>
            </a:r>
            <a:br>
              <a:rPr lang="en-US" altLang="en-US" sz="3200">
                <a:sym typeface="Helvetica Neue" charset="0"/>
              </a:rPr>
            </a:br>
            <a:br>
              <a:rPr lang="en-US" altLang="en-US" sz="3200" dirty="0">
                <a:sym typeface="Helvetica Neue" charset="0"/>
              </a:rPr>
            </a:br>
            <a:br>
              <a:rPr lang="en-US" altLang="en-US" sz="3200" dirty="0">
                <a:sym typeface="Helvetica Neue" charset="0"/>
              </a:rPr>
            </a:br>
            <a:r>
              <a:rPr lang="en-US" altLang="en-US" sz="3200" dirty="0">
                <a:sym typeface="Helvetica Neue" charset="0"/>
              </a:rPr>
              <a:t>Lesson </a:t>
            </a:r>
            <a:r>
              <a:rPr lang="en-US" altLang="en-US" dirty="0">
                <a:sym typeface="Helvetica Neue" charset="0"/>
              </a:rPr>
              <a:t>7.3</a:t>
            </a:r>
            <a:r>
              <a:rPr lang="en-US" altLang="en-US" sz="3200" dirty="0">
                <a:sym typeface="Helvetica Neue" charset="0"/>
              </a:rPr>
              <a:t> Code Reviews</a:t>
            </a:r>
            <a:endParaRPr lang="en-US" sz="32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B356C44-32EB-4AC4-94B7-A86895491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259" y="3237828"/>
            <a:ext cx="10850983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Jonathan Bell, Adeel </a:t>
            </a:r>
            <a:r>
              <a:rPr lang="en-US" dirty="0" err="1"/>
              <a:t>Bhutta</a:t>
            </a:r>
            <a:r>
              <a:rPr lang="en-US" dirty="0"/>
              <a:t>, Ferdinand Vesely, Mitch Wand</a:t>
            </a:r>
          </a:p>
          <a:p>
            <a:pPr>
              <a:lnSpc>
                <a:spcPct val="100000"/>
              </a:lnSpc>
            </a:pPr>
            <a:r>
              <a:rPr lang="en-US" dirty="0"/>
              <a:t>Khoury College of Computer Sciences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CC5E2E-7170-455B-A37A-DBAC705C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220B8F-69AA-4637-BB1D-F777887FC123}"/>
              </a:ext>
            </a:extLst>
          </p:cNvPr>
          <p:cNvSpPr/>
          <p:nvPr/>
        </p:nvSpPr>
        <p:spPr>
          <a:xfrm>
            <a:off x="705730" y="586967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5C5962"/>
                </a:solidFill>
              </a:rPr>
              <a:t>© 2022 Released under the </a:t>
            </a:r>
            <a:r>
              <a:rPr lang="en-US" dirty="0">
                <a:solidFill>
                  <a:srgbClr val="D41B2C"/>
                </a:solidFill>
                <a:hlinkClick r:id="rId3"/>
              </a:rPr>
              <a:t>CC BY-SA</a:t>
            </a:r>
            <a:r>
              <a:rPr lang="en-US" dirty="0">
                <a:solidFill>
                  <a:srgbClr val="5C5962"/>
                </a:solidFill>
              </a:rPr>
              <a:t> 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82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ED77-BDAF-DF49-A50C-A32154CF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Review: 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7AA96-EA46-EB42-B5D4-4EC75011D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At Google, reviewers get access to changes, explanation and all relevant test results: review is asynchronous.</a:t>
            </a:r>
          </a:p>
          <a:p>
            <a:r>
              <a:rPr lang="en-US" dirty="0"/>
              <a:t>Elsewhere reviews can be in person:</a:t>
            </a:r>
          </a:p>
          <a:p>
            <a:pPr lvl="1"/>
            <a:r>
              <a:rPr lang="en-US" dirty="0"/>
              <a:t>More heavyweight, cannot be as common.</a:t>
            </a:r>
          </a:p>
          <a:p>
            <a:r>
              <a:rPr lang="en-US" dirty="0"/>
              <a:t>Review must be professional and impersonal:</a:t>
            </a:r>
          </a:p>
          <a:p>
            <a:pPr lvl="1"/>
            <a:r>
              <a:rPr lang="en-US" dirty="0"/>
              <a:t>No one is being “attacked” (or, no one </a:t>
            </a:r>
            <a:r>
              <a:rPr lang="en-US" i="1" dirty="0"/>
              <a:t>should </a:t>
            </a:r>
            <a:r>
              <a:rPr lang="en-US" dirty="0"/>
              <a:t>be).</a:t>
            </a:r>
          </a:p>
          <a:p>
            <a:r>
              <a:rPr lang="en-US" dirty="0"/>
              <a:t>Don’t rehash design arguments (defer to author).</a:t>
            </a:r>
          </a:p>
          <a:p>
            <a:r>
              <a:rPr lang="en-US" dirty="0"/>
              <a:t>All suggestions and criticisms must be addressed:</a:t>
            </a:r>
          </a:p>
          <a:p>
            <a:pPr lvl="1"/>
            <a:r>
              <a:rPr lang="en-US" dirty="0"/>
              <a:t>At least in the negative.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18D72-73C8-4743-9D00-CE096A77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36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DED77-BDAF-DF49-A50C-A32154CF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Review: Example on Pull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18D72-73C8-4743-9D00-CE096A77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BE86CB-BC15-C84B-B975-9835F87EB2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2E1626D6-0CEF-524C-B553-810BE99CE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834" y="1535905"/>
            <a:ext cx="6822282" cy="53220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919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19150-2328-3E4C-9972-115212E34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Review: Sample Check-List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1FA36-EDEF-8B48-BFE3-BFDAE5786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Am I able to understand the code easily?</a:t>
            </a:r>
          </a:p>
          <a:p>
            <a:r>
              <a:rPr lang="en-US" dirty="0"/>
              <a:t>Does the code follow our style guidelines?</a:t>
            </a:r>
          </a:p>
          <a:p>
            <a:r>
              <a:rPr lang="en-US" dirty="0"/>
              <a:t>Is the same code duplicated more than once?</a:t>
            </a:r>
          </a:p>
          <a:p>
            <a:r>
              <a:rPr lang="en-US" dirty="0"/>
              <a:t>Is this file (or change) too big?</a:t>
            </a:r>
          </a:p>
          <a:p>
            <a:r>
              <a:rPr lang="en-US" dirty="0"/>
              <a:t>Does this code meet our non-functional requirements?</a:t>
            </a:r>
          </a:p>
          <a:p>
            <a:r>
              <a:rPr lang="en-US" dirty="0"/>
              <a:t>Is this code maintainable?</a:t>
            </a:r>
          </a:p>
          <a:p>
            <a:r>
              <a:rPr lang="en-US" dirty="0"/>
              <a:t>Does this code have unintended side-effects?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539C3-F643-BC42-9FD7-CD8C83CC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57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C642-3277-0841-A823-BC61351E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Review: 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FC2F8-62E6-4845-915D-D1A335608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review increases breadth of knowledge of code:</a:t>
            </a:r>
          </a:p>
          <a:p>
            <a:pPr lvl="1"/>
            <a:r>
              <a:rPr lang="en-US" dirty="0"/>
              <a:t>Other people ”know” the code;</a:t>
            </a:r>
          </a:p>
          <a:p>
            <a:pPr lvl="1"/>
            <a:r>
              <a:rPr lang="en-US" dirty="0"/>
              <a:t>Easier to handle someone cycling off project.</a:t>
            </a:r>
          </a:p>
          <a:p>
            <a:r>
              <a:rPr lang="en-US" dirty="0"/>
              <a:t>Verbalizing decisions improves their quality:</a:t>
            </a:r>
          </a:p>
          <a:p>
            <a:pPr lvl="1"/>
            <a:r>
              <a:rPr lang="en-US" dirty="0"/>
              <a:t>The process of writing an explanation encourages critical thinking.</a:t>
            </a:r>
          </a:p>
          <a:p>
            <a:r>
              <a:rPr lang="en-US" dirty="0"/>
              <a:t>Code reviews improve quality of code base:</a:t>
            </a:r>
          </a:p>
          <a:p>
            <a:pPr lvl="1"/>
            <a:r>
              <a:rPr lang="en-US" dirty="0"/>
              <a:t>Knowing code will be reviewed pushes developers to make code more presentable and understandable.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FE36A-883B-0148-8025-988C8F4E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32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C642-3277-0841-A823-BC61351E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Review: Why (Google)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FC2F8-62E6-4845-915D-D1A335608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1064666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Different team members have different motivations and bring different benefits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FE36A-883B-0148-8025-988C8F4E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14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89BA6630-94A4-8442-A17A-5FEDA134E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825" y="2752891"/>
            <a:ext cx="7018735" cy="325040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“Modern Code Review: A Case Study at Google”, Sadowski et al, ICSE 2018">
            <a:extLst>
              <a:ext uri="{FF2B5EF4-FFF2-40B4-BE49-F238E27FC236}">
                <a16:creationId xmlns:a16="http://schemas.microsoft.com/office/drawing/2014/main" id="{E275DFC0-3747-5B4C-AAE2-CC8F1DCCF91F}"/>
              </a:ext>
            </a:extLst>
          </p:cNvPr>
          <p:cNvSpPr txBox="1"/>
          <p:nvPr/>
        </p:nvSpPr>
        <p:spPr>
          <a:xfrm>
            <a:off x="3428785" y="6450290"/>
            <a:ext cx="4900380" cy="20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2438339">
              <a:defRPr sz="2200"/>
            </a:lvl1pPr>
          </a:lstStyle>
          <a:p>
            <a:r>
              <a:rPr sz="1100" dirty="0"/>
              <a:t>“Modern Code Review: A Case Study at Google”, Sadowski et al, ICSE 2018 </a:t>
            </a:r>
          </a:p>
        </p:txBody>
      </p:sp>
    </p:spTree>
    <p:extLst>
      <p:ext uri="{BB962C8B-B14F-4D97-AF65-F5344CB8AC3E}">
        <p14:creationId xmlns:p14="http://schemas.microsoft.com/office/powerpoint/2010/main" val="951181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C642-3277-0841-A823-BC61351EF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Review: Why (Microsoft)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FE36A-883B-0148-8025-988C8F4E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 descr="Ranked Motivations from Developers:&#10;Finding Defects (highest ranking),&#10;Code Improvement,&#10;Alternative Solutions,&#10;Knowledge Transfer,&#10;Team Awareness,&#10;Improving Development Process,&#10;Share Code Ownership,&#10;Avoid Build breaks,&#10;Track Rationale&#10;Team Assessment (lowest).">
            <a:extLst>
              <a:ext uri="{FF2B5EF4-FFF2-40B4-BE49-F238E27FC236}">
                <a16:creationId xmlns:a16="http://schemas.microsoft.com/office/drawing/2014/main" id="{851D1B95-A9A5-A045-9F71-349672B25D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833"/>
          <a:stretch/>
        </p:blipFill>
        <p:spPr>
          <a:xfrm>
            <a:off x="2840736" y="1572976"/>
            <a:ext cx="6689492" cy="4622723"/>
          </a:xfrm>
          <a:prstGeom prst="rect">
            <a:avLst/>
          </a:prstGeom>
          <a:noFill/>
        </p:spPr>
      </p:pic>
      <p:sp>
        <p:nvSpPr>
          <p:cNvPr id="10" name="“Expectations, Outcomes, and Challenges of Modern Code Review”, Bacchelli &amp; Bird, ICSE 2013">
            <a:extLst>
              <a:ext uri="{FF2B5EF4-FFF2-40B4-BE49-F238E27FC236}">
                <a16:creationId xmlns:a16="http://schemas.microsoft.com/office/drawing/2014/main" id="{04637158-9D4A-3241-9113-A9202311CC83}"/>
              </a:ext>
            </a:extLst>
          </p:cNvPr>
          <p:cNvSpPr txBox="1"/>
          <p:nvPr/>
        </p:nvSpPr>
        <p:spPr>
          <a:xfrm>
            <a:off x="2803614" y="6450290"/>
            <a:ext cx="6150723" cy="20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2438339">
              <a:defRPr sz="2200"/>
            </a:lvl1pPr>
          </a:lstStyle>
          <a:p>
            <a:r>
              <a:rPr sz="1100" dirty="0"/>
              <a:t>“Expectations, Outcomes, and Challenges of Modern Code Review”, </a:t>
            </a:r>
            <a:r>
              <a:rPr sz="1100" dirty="0" err="1"/>
              <a:t>Bacchelli</a:t>
            </a:r>
            <a:r>
              <a:rPr sz="1100" dirty="0"/>
              <a:t> &amp; Bird, ICSE 2013</a:t>
            </a:r>
          </a:p>
        </p:txBody>
      </p:sp>
    </p:spTree>
    <p:extLst>
      <p:ext uri="{BB962C8B-B14F-4D97-AF65-F5344CB8AC3E}">
        <p14:creationId xmlns:p14="http://schemas.microsoft.com/office/powerpoint/2010/main" val="3280357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B5B3-0251-1F4A-A98B-9561DA340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Reviews and Programmer’s Ego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A0041-3DBA-E848-8076-A3C77EBEB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10515600" cy="4351338"/>
          </a:xfrm>
        </p:spPr>
        <p:txBody>
          <a:bodyPr/>
          <a:lstStyle/>
          <a:p>
            <a:pPr fontAlgn="auto"/>
            <a:r>
              <a:rPr lang="en-US" dirty="0"/>
              <a:t>Code review means someone’s looking over your work </a:t>
            </a:r>
          </a:p>
          <a:p>
            <a:pPr fontAlgn="auto"/>
            <a:r>
              <a:rPr lang="en-US" dirty="0"/>
              <a:t>You might have some attachment to it</a:t>
            </a:r>
          </a:p>
          <a:p>
            <a:pPr fontAlgn="auto"/>
            <a:r>
              <a:rPr lang="en-US" dirty="0"/>
              <a:t>Criticisms: sometimes hard not to take personally</a:t>
            </a:r>
          </a:p>
          <a:p>
            <a:pPr fontAlgn="auto"/>
            <a:r>
              <a:rPr lang="en-US" dirty="0"/>
              <a:t>Acknowledge a criticism and move on</a:t>
            </a:r>
          </a:p>
          <a:p>
            <a:r>
              <a:rPr lang="en-US" dirty="0"/>
              <a:t>Acknowledgment doesn’t imply that the author agrees with the content of the criticism </a:t>
            </a:r>
          </a:p>
          <a:p>
            <a:r>
              <a:rPr lang="en-US" dirty="0"/>
              <a:t>Remember: The review is not about </a:t>
            </a:r>
            <a:r>
              <a:rPr lang="en-US" i="1" dirty="0"/>
              <a:t>you</a:t>
            </a:r>
            <a:r>
              <a:rPr lang="en-US" dirty="0"/>
              <a:t>, the goal is to improve code</a:t>
            </a:r>
            <a:endParaRPr lang="en-US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8E95F8-2A27-9D49-A9EB-CA2A2706D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88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now be able to:</a:t>
            </a:r>
          </a:p>
          <a:p>
            <a:pPr lvl="1"/>
            <a:r>
              <a:rPr lang="en-US" dirty="0"/>
              <a:t>Articulate what a </a:t>
            </a:r>
            <a:r>
              <a:rPr lang="en-US" i="1" dirty="0"/>
              <a:t>code review </a:t>
            </a:r>
            <a:r>
              <a:rPr lang="en-US" dirty="0"/>
              <a:t>is;</a:t>
            </a:r>
          </a:p>
          <a:p>
            <a:pPr lvl="1" fontAlgn="base"/>
            <a:r>
              <a:rPr lang="en-US" dirty="0"/>
              <a:t>List the roles of people in code reviews;</a:t>
            </a:r>
          </a:p>
          <a:p>
            <a:pPr lvl="1" fontAlgn="base"/>
            <a:r>
              <a:rPr lang="en-US" dirty="0"/>
              <a:t>Explain an appropriate time for code reviews;</a:t>
            </a:r>
          </a:p>
          <a:p>
            <a:pPr lvl="1" fontAlgn="base"/>
            <a:r>
              <a:rPr lang="en-US" dirty="0"/>
              <a:t>Illustrate one way to hold a code review;</a:t>
            </a:r>
          </a:p>
          <a:p>
            <a:pPr lvl="1" fontAlgn="base"/>
            <a:r>
              <a:rPr lang="en-US" dirty="0"/>
              <a:t>Describe the benefits of a culture of code review.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2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33575-0593-49FD-831F-131BB6CC7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for this Lesson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1ECCD-9823-405F-AA9A-D0CC235AD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the end of this lesson, you should be able to:</a:t>
            </a:r>
          </a:p>
          <a:p>
            <a:pPr lvl="1"/>
            <a:r>
              <a:rPr lang="en-US" dirty="0"/>
              <a:t>Articulate what a </a:t>
            </a:r>
            <a:r>
              <a:rPr lang="en-US" i="1" dirty="0"/>
              <a:t>code review </a:t>
            </a:r>
            <a:r>
              <a:rPr lang="en-US" dirty="0"/>
              <a:t>is;</a:t>
            </a:r>
          </a:p>
          <a:p>
            <a:pPr lvl="1" fontAlgn="base"/>
            <a:r>
              <a:rPr lang="en-US" dirty="0"/>
              <a:t>List the roles of people in code reviews;</a:t>
            </a:r>
          </a:p>
          <a:p>
            <a:pPr lvl="1" fontAlgn="base"/>
            <a:r>
              <a:rPr lang="en-US" dirty="0"/>
              <a:t>Explain an appropriate time for code reviews;</a:t>
            </a:r>
          </a:p>
          <a:p>
            <a:pPr lvl="1" fontAlgn="base"/>
            <a:r>
              <a:rPr lang="en-US" dirty="0"/>
              <a:t>Illustrate one way to hold a code review;</a:t>
            </a:r>
          </a:p>
          <a:p>
            <a:pPr lvl="1" fontAlgn="base"/>
            <a:r>
              <a:rPr lang="en-US" dirty="0"/>
              <a:t>Describe the benefits of a culture of code review.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CB1048-3EB8-4281-8361-E7EB70F6F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5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EA78A853-AC2E-4A2B-A7BA-5FA7869E3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Linus’s Law motivates Code Review</a:t>
            </a:r>
          </a:p>
        </p:txBody>
      </p:sp>
      <p:pic>
        <p:nvPicPr>
          <p:cNvPr id="1026" name="Picture 2" descr="Linus Torvalds pictured with Linux penguins">
            <a:extLst>
              <a:ext uri="{FF2B5EF4-FFF2-40B4-BE49-F238E27FC236}">
                <a16:creationId xmlns:a16="http://schemas.microsoft.com/office/drawing/2014/main" id="{18BF92FF-4467-5E41-8137-9BE6D5931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31713"/>
          <a:stretch/>
        </p:blipFill>
        <p:spPr bwMode="auto">
          <a:xfrm>
            <a:off x="838200" y="1825625"/>
            <a:ext cx="5181600" cy="435133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3" name="Content Placeholder 3">
            <a:extLst>
              <a:ext uri="{FF2B5EF4-FFF2-40B4-BE49-F238E27FC236}">
                <a16:creationId xmlns:a16="http://schemas.microsoft.com/office/drawing/2014/main" id="{60AA1B97-9B61-441D-AC56-BD0A574304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66457"/>
            <a:ext cx="5181600" cy="2410506"/>
          </a:xfrm>
        </p:spPr>
        <p:txBody>
          <a:bodyPr/>
          <a:lstStyle/>
          <a:p>
            <a:r>
              <a:rPr lang="en-US" dirty="0"/>
              <a:t>Coined by Eric Raymond in honor of Linus Torvalds.</a:t>
            </a:r>
          </a:p>
          <a:p>
            <a:r>
              <a:rPr lang="en-US" dirty="0"/>
              <a:t>“Mantra” of Open-Source Movement</a:t>
            </a:r>
          </a:p>
          <a:p>
            <a:r>
              <a:rPr lang="en-US" dirty="0"/>
              <a:t>(</a:t>
            </a:r>
            <a:r>
              <a:rPr lang="en-US" i="1" dirty="0"/>
              <a:t>pace</a:t>
            </a:r>
            <a:r>
              <a:rPr lang="en-US" dirty="0"/>
              <a:t> “Heartbleed”, and others.)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6D563-36D3-C64E-92F6-30B771EB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F37917-FD3A-4669-9018-DA04BCDD3D7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17074-71C8-0E45-A2A9-41A9AC8F7DD6}"/>
              </a:ext>
            </a:extLst>
          </p:cNvPr>
          <p:cNvSpPr txBox="1"/>
          <p:nvPr/>
        </p:nvSpPr>
        <p:spPr>
          <a:xfrm>
            <a:off x="6096000" y="2060937"/>
            <a:ext cx="5844998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</a:rPr>
              <a:t>Given enough eyeballs, 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Chalkduster" panose="03050602040202020205" pitchFamily="66" charset="77"/>
              </a:rPr>
              <a:t>all bugs are shallow</a:t>
            </a:r>
          </a:p>
        </p:txBody>
      </p:sp>
    </p:spTree>
    <p:extLst>
      <p:ext uri="{BB962C8B-B14F-4D97-AF65-F5344CB8AC3E}">
        <p14:creationId xmlns:p14="http://schemas.microsoft.com/office/powerpoint/2010/main" val="3994405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40D4-E6DC-AC4A-AEC6-719BE4432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Should be Read, not Just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46E8C-398A-0042-A932-296BDF23F8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Requirements and design documents are usually read by multiple people - who often didn’t write them</a:t>
            </a:r>
          </a:p>
          <a:p>
            <a:r>
              <a:rPr lang="en-US" dirty="0"/>
              <a:t>There are meetings, discussions</a:t>
            </a:r>
          </a:p>
          <a:p>
            <a:r>
              <a:rPr lang="en-US" dirty="0"/>
              <a:t>Customers, managers, developers, Q&amp;A provide input</a:t>
            </a:r>
          </a:p>
          <a:p>
            <a:r>
              <a:rPr lang="en-US" dirty="0"/>
              <a:t>Should code get released having been read just by its author?</a:t>
            </a:r>
          </a:p>
          <a:p>
            <a:r>
              <a:rPr lang="en-US" dirty="0"/>
              <a:t>Think of books: nothing is commercially published without scrutiny and input from editors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3A968-CE63-8240-8861-C58A56B9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4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E123E-67C0-DD49-920D-3BD8874A9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</a:t>
            </a:r>
            <a:r>
              <a:rPr lang="en-US" i="1" dirty="0"/>
              <a:t>Inspection</a:t>
            </a:r>
            <a:r>
              <a:rPr lang="en-US" dirty="0"/>
              <a:t> is Heavier Weight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5FE23-4EAD-C54B-BB96-F8B153F10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160"/>
            <a:ext cx="1030528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Formal process of reading through code as a group;</a:t>
            </a:r>
          </a:p>
          <a:p>
            <a:r>
              <a:rPr lang="en-US" dirty="0"/>
              <a:t>Applied to all project documents;</a:t>
            </a:r>
          </a:p>
          <a:p>
            <a:r>
              <a:rPr lang="en-US" dirty="0"/>
              <a:t>A 3-5 person team reads the code aloud and explains what is being done;</a:t>
            </a:r>
          </a:p>
          <a:p>
            <a:r>
              <a:rPr lang="en-US" dirty="0"/>
              <a:t>Each person has a specific role (moderator, reviewer, reader, scribe, observer, author)</a:t>
            </a:r>
          </a:p>
          <a:p>
            <a:r>
              <a:rPr lang="en-US" dirty="0"/>
              <a:t>Note, the author does not present their code</a:t>
            </a:r>
          </a:p>
          <a:p>
            <a:r>
              <a:rPr lang="en-US" dirty="0"/>
              <a:t>Usually a 60 minute meeting;</a:t>
            </a:r>
          </a:p>
          <a:p>
            <a:r>
              <a:rPr lang="en-US" dirty="0"/>
              <a:t>Less efficient (defects/cost) than modern review processes.</a:t>
            </a:r>
          </a:p>
          <a:p>
            <a:r>
              <a:rPr lang="en-US" dirty="0"/>
              <a:t>Very waterfall.</a:t>
            </a:r>
          </a:p>
          <a:p>
            <a:r>
              <a:rPr lang="en-US" dirty="0"/>
              <a:t>Traceable, measurable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940CF-25F4-6544-9DF5-A8748495F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5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D72B-777F-9A40-97B8-47699755C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Review: What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07E37-D232-8541-B440-42E1BE109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A code review is the process in which the author of some code is asked to explain it to their peers:</a:t>
            </a:r>
          </a:p>
          <a:p>
            <a:pPr lvl="1"/>
            <a:r>
              <a:rPr lang="en-US" dirty="0"/>
              <a:t>What purpose the code has;</a:t>
            </a:r>
          </a:p>
          <a:p>
            <a:pPr lvl="1"/>
            <a:r>
              <a:rPr lang="en-US" dirty="0"/>
              <a:t>How the code accomplishes this purpose;</a:t>
            </a:r>
          </a:p>
          <a:p>
            <a:pPr lvl="1"/>
            <a:r>
              <a:rPr lang="en-US" dirty="0"/>
              <a:t>How the author is confident of this information,</a:t>
            </a:r>
          </a:p>
          <a:p>
            <a:pPr lvl="2"/>
            <a:r>
              <a:rPr lang="en-US" dirty="0"/>
              <a:t>E.g., show results of running tests.</a:t>
            </a:r>
          </a:p>
          <a:p>
            <a:r>
              <a:rPr lang="en-US" dirty="0"/>
              <a:t>A code review often concerns a code </a:t>
            </a:r>
            <a:r>
              <a:rPr lang="en-US" i="1" dirty="0"/>
              <a:t>change.</a:t>
            </a:r>
            <a:r>
              <a:rPr lang="en-US" dirty="0"/>
              <a:t> </a:t>
            </a:r>
          </a:p>
          <a:p>
            <a:r>
              <a:rPr lang="en-US" dirty="0"/>
              <a:t>A code review doesn’t assume anything is wrong.</a:t>
            </a:r>
          </a:p>
          <a:p>
            <a:r>
              <a:rPr lang="en-US" dirty="0"/>
              <a:t>A code review isn’t “selling” the code. </a:t>
            </a:r>
          </a:p>
          <a:p>
            <a:r>
              <a:rPr lang="en-US" dirty="0"/>
              <a:t>See </a:t>
            </a:r>
            <a:r>
              <a:rPr lang="en-US" dirty="0">
                <a:hlinkClick r:id="rId3"/>
              </a:rPr>
              <a:t>Chapter 9</a:t>
            </a:r>
            <a:r>
              <a:rPr lang="en-US" dirty="0"/>
              <a:t> in </a:t>
            </a:r>
            <a:r>
              <a:rPr lang="en-US" dirty="0" err="1"/>
              <a:t>SoftEng</a:t>
            </a:r>
            <a:r>
              <a:rPr lang="en-US" dirty="0"/>
              <a:t> @ Google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054CB-8275-4A48-86C8-1B05D635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34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754E-3D30-E94B-AA03-9161C0C3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Review: Who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85FC-4C9C-E84F-B882-6FFD460A2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author of the code is the presenter.</a:t>
            </a:r>
          </a:p>
          <a:p>
            <a:r>
              <a:rPr lang="en-US" dirty="0"/>
              <a:t>An owner of the code being changed or added to</a:t>
            </a:r>
          </a:p>
          <a:p>
            <a:pPr lvl="1"/>
            <a:r>
              <a:rPr lang="en-US" dirty="0"/>
              <a:t>May sometimes be the same person as presenter.</a:t>
            </a:r>
          </a:p>
          <a:p>
            <a:r>
              <a:rPr lang="en-US" dirty="0"/>
              <a:t>Someone to verify that the code meets standards.</a:t>
            </a:r>
          </a:p>
          <a:p>
            <a:r>
              <a:rPr lang="en-US" dirty="0"/>
              <a:t>Someone to ensure documentation is consistent.</a:t>
            </a:r>
          </a:p>
          <a:p>
            <a:r>
              <a:rPr lang="en-US" dirty="0"/>
              <a:t>Other people:</a:t>
            </a:r>
          </a:p>
          <a:p>
            <a:pPr lvl="1"/>
            <a:r>
              <a:rPr lang="en-US" dirty="0"/>
              <a:t>Interested in this code base;</a:t>
            </a:r>
          </a:p>
          <a:p>
            <a:pPr lvl="1"/>
            <a:r>
              <a:rPr lang="en-US" dirty="0"/>
              <a:t>Experts in the code base.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04921-FDE7-284A-B4DC-94BD74E3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E0AFBF-BE46-6347-9391-EBEA44313D1B}"/>
              </a:ext>
            </a:extLst>
          </p:cNvPr>
          <p:cNvSpPr/>
          <p:nvPr/>
        </p:nvSpPr>
        <p:spPr>
          <a:xfrm>
            <a:off x="4781873" y="5030787"/>
            <a:ext cx="2743199" cy="13255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Ink Free" panose="03080402000500000000" pitchFamily="66" charset="0"/>
              </a:rPr>
              <a:t>SE@Google</a:t>
            </a:r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Ink Free" panose="03080402000500000000" pitchFamily="66" charset="0"/>
              </a:rPr>
              <a:t>At least one person other than author</a:t>
            </a:r>
          </a:p>
          <a:p>
            <a:endParaRPr lang="en-US" b="1" dirty="0">
              <a:solidFill>
                <a:schemeClr val="tx1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2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754E-3D30-E94B-AA03-9161C0C3F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Self-Review Less Effective than Peer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04921-FDE7-284A-B4DC-94BD74E3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8</a:t>
            </a:fld>
            <a:endParaRPr lang="en-US"/>
          </a:p>
        </p:txBody>
      </p:sp>
      <p:sp>
        <p:nvSpPr>
          <p:cNvPr id="8" name="300 reviews at Cisco in 2006">
            <a:extLst>
              <a:ext uri="{FF2B5EF4-FFF2-40B4-BE49-F238E27FC236}">
                <a16:creationId xmlns:a16="http://schemas.microsoft.com/office/drawing/2014/main" id="{ACD2C28E-6362-B04D-918B-99B72BC07442}"/>
              </a:ext>
            </a:extLst>
          </p:cNvPr>
          <p:cNvSpPr txBox="1">
            <a:spLocks/>
          </p:cNvSpPr>
          <p:nvPr/>
        </p:nvSpPr>
        <p:spPr>
          <a:xfrm>
            <a:off x="798322" y="1503473"/>
            <a:ext cx="10985500" cy="46739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Study of 300 reviews at Cisco in 2006</a:t>
            </a:r>
          </a:p>
        </p:txBody>
      </p:sp>
      <p:sp>
        <p:nvSpPr>
          <p:cNvPr id="9" name="“Best Kept Secrets of Peer Code Review”, Jason Cohen, SmartBear Software, 2006">
            <a:extLst>
              <a:ext uri="{FF2B5EF4-FFF2-40B4-BE49-F238E27FC236}">
                <a16:creationId xmlns:a16="http://schemas.microsoft.com/office/drawing/2014/main" id="{E31E9474-9D3A-1A43-86B8-DD886D81F2EA}"/>
              </a:ext>
            </a:extLst>
          </p:cNvPr>
          <p:cNvSpPr txBox="1"/>
          <p:nvPr/>
        </p:nvSpPr>
        <p:spPr>
          <a:xfrm>
            <a:off x="3584835" y="6085688"/>
            <a:ext cx="4756110" cy="20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algn="l" defTabSz="642937">
              <a:defRPr sz="2200">
                <a:solidFill>
                  <a:srgbClr val="333333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rPr sz="1100"/>
              <a:t>“Best Kept Secrets of Peer Code Review”, Jason Cohen, SmartBear Software, 2006</a:t>
            </a: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BC75B82B-D29C-0847-AC0D-B9E29614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439" y="2188463"/>
            <a:ext cx="4913124" cy="350825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Even if developers pre-review their code, many defects still found in peer review">
            <a:extLst>
              <a:ext uri="{FF2B5EF4-FFF2-40B4-BE49-F238E27FC236}">
                <a16:creationId xmlns:a16="http://schemas.microsoft.com/office/drawing/2014/main" id="{55831C78-83A2-0642-9E7F-2EC551C1E711}"/>
              </a:ext>
            </a:extLst>
          </p:cNvPr>
          <p:cNvSpPr txBox="1"/>
          <p:nvPr/>
        </p:nvSpPr>
        <p:spPr>
          <a:xfrm>
            <a:off x="3634667" y="5668999"/>
            <a:ext cx="5426165" cy="20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9050" tIns="19050" rIns="19050" bIns="19050" anchor="ctr">
            <a:spAutoFit/>
          </a:bodyPr>
          <a:lstStyle>
            <a:lvl1pPr defTabSz="2438339">
              <a:defRPr sz="2200" b="1"/>
            </a:lvl1pPr>
          </a:lstStyle>
          <a:p>
            <a:r>
              <a:rPr sz="1100"/>
              <a:t>Even if developers pre-review their code, many defects still found in peer review</a:t>
            </a:r>
          </a:p>
        </p:txBody>
      </p:sp>
    </p:spTree>
    <p:extLst>
      <p:ext uri="{BB962C8B-B14F-4D97-AF65-F5344CB8AC3E}">
        <p14:creationId xmlns:p14="http://schemas.microsoft.com/office/powerpoint/2010/main" val="349973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B88D1-3664-8044-A88E-13EC2773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Review: When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BD07-D6E8-B846-BE18-FDFB4D7F4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 @ Google recommends reviews at commit:</a:t>
            </a:r>
          </a:p>
          <a:p>
            <a:pPr lvl="1"/>
            <a:r>
              <a:rPr lang="en-US" b="1" dirty="0"/>
              <a:t>Every</a:t>
            </a:r>
            <a:r>
              <a:rPr lang="en-US" dirty="0"/>
              <a:t> commit must be reviewed;</a:t>
            </a:r>
          </a:p>
          <a:p>
            <a:pPr lvl="1"/>
            <a:r>
              <a:rPr lang="en-US" dirty="0"/>
              <a:t>Best time to ensure code is good:</a:t>
            </a:r>
          </a:p>
          <a:p>
            <a:pPr lvl="2"/>
            <a:r>
              <a:rPr lang="en-US" dirty="0"/>
              <a:t>Once code is in production, hard to justify;</a:t>
            </a:r>
          </a:p>
          <a:p>
            <a:pPr lvl="2"/>
            <a:r>
              <a:rPr lang="en-US" dirty="0"/>
              <a:t>Before code is ready to use, review superfluous.</a:t>
            </a:r>
          </a:p>
          <a:p>
            <a:pPr lvl="1"/>
            <a:r>
              <a:rPr lang="en-US" dirty="0"/>
              <a:t>Reviews need to be done quickly.</a:t>
            </a:r>
          </a:p>
          <a:p>
            <a:r>
              <a:rPr lang="en-US" dirty="0"/>
              <a:t>Code review for new developers:</a:t>
            </a:r>
          </a:p>
          <a:p>
            <a:pPr lvl="1"/>
            <a:r>
              <a:rPr lang="en-US" dirty="0"/>
              <a:t>Helps them understand standards; </a:t>
            </a:r>
          </a:p>
          <a:p>
            <a:r>
              <a:rPr lang="en-US" dirty="0"/>
              <a:t>Code review of established code:</a:t>
            </a:r>
          </a:p>
          <a:p>
            <a:pPr lvl="1"/>
            <a:r>
              <a:rPr lang="en-US" dirty="0"/>
              <a:t>Spread understanding of algorithms/techniques.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F704-203A-0940-B3A0-25856772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37917-FD3A-4669-9018-DA04BCDD3D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53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tlCol="0" anchor="ctr"/>
      <a:lstStyle>
        <a:defPPr algn="l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arrow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2">
            <a:lumMod val="20000"/>
            <a:lumOff val="80000"/>
          </a:schemeClr>
        </a:solidFill>
        <a:ln>
          <a:solidFill>
            <a:srgbClr val="0070C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defRPr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extLst>
    <a:ext uri="{05A4C25C-085E-4340-85A3-A5531E510DB2}">
      <thm15:themeFamily xmlns:thm15="http://schemas.microsoft.com/office/thememl/2012/main" name="Lesson 2.1 Documenting Your Design" id="{558FD38C-8711-CB43-A1E4-12EC5E9DD09B}" vid="{406B3AE4-9970-1245-8651-E29A8F459A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778</TotalTime>
  <Words>1184</Words>
  <Application>Microsoft Office PowerPoint</Application>
  <PresentationFormat>Widescreen</PresentationFormat>
  <Paragraphs>154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Chalkduster</vt:lpstr>
      <vt:lpstr>Times Roman</vt:lpstr>
      <vt:lpstr>Ink Free</vt:lpstr>
      <vt:lpstr>Arial</vt:lpstr>
      <vt:lpstr>Calibri</vt:lpstr>
      <vt:lpstr>Verdana</vt:lpstr>
      <vt:lpstr>Office Theme</vt:lpstr>
      <vt:lpstr>CS 4530: Fundamentals of Software Engineering   Lesson 7.3 Code Reviews</vt:lpstr>
      <vt:lpstr>Learning Objectives for this Lesson</vt:lpstr>
      <vt:lpstr>Linus’s Law motivates Code Review</vt:lpstr>
      <vt:lpstr>Code Should be Read, not Just Run</vt:lpstr>
      <vt:lpstr>Code Inspection is Heavier Weight</vt:lpstr>
      <vt:lpstr>Code Review: What</vt:lpstr>
      <vt:lpstr>Code Review: Who</vt:lpstr>
      <vt:lpstr>Self-Review Less Effective than Peer Review</vt:lpstr>
      <vt:lpstr>Code Review: When</vt:lpstr>
      <vt:lpstr>Code Review: How</vt:lpstr>
      <vt:lpstr>Code Review: Example on Pull Request</vt:lpstr>
      <vt:lpstr>Code Review: Sample Check-List</vt:lpstr>
      <vt:lpstr>Code Review: Why</vt:lpstr>
      <vt:lpstr>Code Review: Why (Google)</vt:lpstr>
      <vt:lpstr>Code Review: Why (Microsoft)</vt:lpstr>
      <vt:lpstr>Code Reviews and Programmer’s Ego</vt:lpstr>
      <vt:lpstr>Review: Learning Objectives for this Lesson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4350: Fundamentals of Software Engineering CS 5500: Foundations of Software Engineering  Lesson 7.3 Code Reviews</dc:title>
  <dc:creator>John T Boyland</dc:creator>
  <cp:lastModifiedBy>Bhutta, Adeel</cp:lastModifiedBy>
  <cp:revision>28</cp:revision>
  <dcterms:created xsi:type="dcterms:W3CDTF">2021-02-05T20:49:11Z</dcterms:created>
  <dcterms:modified xsi:type="dcterms:W3CDTF">2022-02-28T11:40:50Z</dcterms:modified>
</cp:coreProperties>
</file>